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veat" panose="020B0604020202020204" charset="0"/>
      <p:regular r:id="rId10"/>
      <p:bold r:id="rId11"/>
    </p:embeddedFont>
    <p:embeddedFont>
      <p:font typeface="Play" panose="020B0604020202020204" charset="0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3c6853473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313c685347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3c6853473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313c685347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3c6853473_0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313c685347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3c6853473_0_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313c6853473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3c6853473_0_1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313c685347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3c6853473_0_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313c685347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3c6853473_0_1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313c6853473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450502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25" tIns="17125" rIns="17125" bIns="171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lay"/>
              <a:buNone/>
              <a:defRPr sz="1200" b="1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52436" y="965621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lay"/>
              <a:buNone/>
              <a:defRPr sz="4200" b="1"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lay"/>
              <a:buNone/>
              <a:defRPr sz="2000" b="1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lay"/>
              <a:buNone/>
              <a:defRPr sz="2000" b="1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lay"/>
              <a:buNone/>
              <a:defRPr sz="2000" b="1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lay"/>
              <a:buNone/>
              <a:defRPr sz="2000" b="1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lay"/>
              <a:buNone/>
              <a:defRPr sz="2000" b="1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4506156" y="4906149"/>
            <a:ext cx="126900" cy="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lay"/>
              <a:buNone/>
              <a:defRPr sz="6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lay"/>
              <a:buNone/>
              <a:defRPr sz="6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lay"/>
              <a:buNone/>
              <a:defRPr sz="6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lay"/>
              <a:buNone/>
              <a:defRPr sz="6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lay"/>
              <a:buNone/>
              <a:defRPr sz="6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lay"/>
              <a:buNone/>
              <a:defRPr sz="6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lay"/>
              <a:buNone/>
              <a:defRPr sz="6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lay"/>
              <a:buNone/>
              <a:defRPr sz="6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lay"/>
              <a:buNone/>
              <a:defRPr sz="6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5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21.jp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-378025" y="2941500"/>
            <a:ext cx="350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-159075" y="3047675"/>
            <a:ext cx="32814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ru" sz="1300" b="1">
                <a:solidFill>
                  <a:srgbClr val="FFFFFF"/>
                </a:solidFill>
              </a:rPr>
              <a:t>Развлекательные сервисы</a:t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7281417" y="-250303"/>
            <a:ext cx="2054100" cy="2054100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>
            <a:noFill/>
          </a:ln>
          <a:effectLst>
            <a:outerShdw blurRad="635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513744" y="4545100"/>
            <a:ext cx="3500400" cy="323100"/>
          </a:xfrm>
          <a:prstGeom prst="rect">
            <a:avLst/>
          </a:prstGeom>
          <a:noFill/>
          <a:ln>
            <a:noFill/>
          </a:ln>
          <a:effectLst>
            <a:outerShdw blurRad="635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24D1"/>
              </a:buClr>
              <a:buSzPts val="900"/>
              <a:buFont typeface="Arial"/>
              <a:buNone/>
            </a:pPr>
            <a:r>
              <a:rPr lang="ru" sz="900" b="1" i="0" u="none" strike="noStrike" cap="none">
                <a:solidFill>
                  <a:srgbClr val="3E24D1"/>
                </a:solidFill>
                <a:latin typeface="Arial"/>
                <a:ea typeface="Arial"/>
                <a:cs typeface="Arial"/>
                <a:sym typeface="Arial"/>
              </a:rPr>
              <a:t>VK Fresh Code 2024</a:t>
            </a:r>
            <a:endParaRPr/>
          </a:p>
        </p:txBody>
      </p:sp>
      <p:pic>
        <p:nvPicPr>
          <p:cNvPr id="72" name="Google Shape;72;p14" descr="VK Mini App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896" y="382156"/>
            <a:ext cx="1197916" cy="22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8625" y="85829"/>
            <a:ext cx="1668600" cy="161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888" y="867802"/>
            <a:ext cx="2004574" cy="20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/>
        </p:nvSpPr>
        <p:spPr>
          <a:xfrm>
            <a:off x="251418" y="773894"/>
            <a:ext cx="31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ru">
                <a:solidFill>
                  <a:srgbClr val="FFFFFF"/>
                </a:solidFill>
              </a:rPr>
              <a:t>Нетворк-приложение для молодежи и молодежных организаций.</a:t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339000" y="1789552"/>
            <a:ext cx="2368800" cy="11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Аудитория продукта: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Font typeface="Arial"/>
              <a:buChar char="•"/>
            </a:pPr>
            <a:r>
              <a:rPr lang="ru" sz="1000">
                <a:solidFill>
                  <a:srgbClr val="FFFFFF"/>
                </a:solidFill>
              </a:rPr>
              <a:t>Юноши и девушки с 14 до 27 лет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Font typeface="Arial"/>
              <a:buChar char="•"/>
            </a:pPr>
            <a:r>
              <a:rPr lang="ru" sz="1000">
                <a:solidFill>
                  <a:srgbClr val="FFFFFF"/>
                </a:solidFill>
              </a:rPr>
              <a:t>Молодежные организации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Font typeface="Arial"/>
              <a:buChar char="•"/>
            </a:pPr>
            <a:r>
              <a:rPr lang="ru" sz="1000">
                <a:solidFill>
                  <a:srgbClr val="FFFFFF"/>
                </a:solidFill>
              </a:rPr>
              <a:t>Социальные педагоги и молодежные активисты</a:t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7768213" y="3793887"/>
            <a:ext cx="1497900" cy="1497900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>
            <a:noFill/>
          </a:ln>
          <a:effectLst>
            <a:outerShdw blurRad="635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251418" y="254508"/>
            <a:ext cx="305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ru" sz="2400" b="1">
                <a:solidFill>
                  <a:srgbClr val="FFFFFF"/>
                </a:solidFill>
              </a:rPr>
              <a:t>“Вместе”</a:t>
            </a:r>
            <a:endParaRPr/>
          </a:p>
        </p:txBody>
      </p:sp>
      <p:pic>
        <p:nvPicPr>
          <p:cNvPr id="90" name="Google Shape;90;p15" descr="VK Mini App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871" y="4691281"/>
            <a:ext cx="1197916" cy="22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8100" y="3903975"/>
            <a:ext cx="1197900" cy="1162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8095" y="1763500"/>
            <a:ext cx="1075205" cy="12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6195" y="254500"/>
            <a:ext cx="1237099" cy="12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8550" y="251525"/>
            <a:ext cx="1237100" cy="124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79100" y="1763500"/>
            <a:ext cx="1237099" cy="12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75575" y="251524"/>
            <a:ext cx="1237100" cy="12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19300" y="1789550"/>
            <a:ext cx="1197900" cy="11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268935" y="1097963"/>
            <a:ext cx="31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Результаты проведённых исследований, гипотезы и инсайты</a:t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715625" y="1947197"/>
            <a:ext cx="2885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Результаты качественных исследований:</a:t>
            </a:r>
            <a:endParaRPr sz="1500" b="1">
              <a:solidFill>
                <a:srgbClr val="FFFFFF"/>
              </a:solidFill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Font typeface="Arial"/>
              <a:buChar char="•"/>
            </a:pPr>
            <a:r>
              <a:rPr lang="ru" sz="1000">
                <a:solidFill>
                  <a:srgbClr val="FFFFFF"/>
                </a:solidFill>
              </a:rPr>
              <a:t>Финансирование молодежных организаций растет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Font typeface="Arial"/>
              <a:buChar char="•"/>
            </a:pPr>
            <a:r>
              <a:rPr lang="ru" sz="1000">
                <a:solidFill>
                  <a:srgbClr val="FFFFFF"/>
                </a:solidFill>
              </a:rPr>
              <a:t>Другие нетворк-приложения слишком заточены на одну область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7768214" y="3793887"/>
            <a:ext cx="1497900" cy="1497900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>
            <a:noFill/>
          </a:ln>
          <a:effectLst>
            <a:outerShdw blurRad="635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251418" y="254508"/>
            <a:ext cx="4380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ru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Формирование идеи проекта</a:t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4591314" y="1947197"/>
            <a:ext cx="3266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Результаты количественных исследований: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Font typeface="Arial"/>
              <a:buChar char="•"/>
            </a:pPr>
            <a:r>
              <a:rPr lang="ru" sz="1000">
                <a:solidFill>
                  <a:srgbClr val="FFFFFF"/>
                </a:solidFill>
              </a:rPr>
              <a:t>Активисты “Движения первых” (2 человека)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Font typeface="Arial"/>
              <a:buChar char="•"/>
            </a:pPr>
            <a:r>
              <a:rPr lang="ru" sz="1000">
                <a:solidFill>
                  <a:srgbClr val="FFFFFF"/>
                </a:solidFill>
              </a:rPr>
              <a:t>Представители профсоюзной организации ПРОФ СПБПУ (3 человека)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Font typeface="Arial"/>
              <a:buChar char="•"/>
            </a:pPr>
            <a:r>
              <a:rPr lang="ru" sz="1000">
                <a:solidFill>
                  <a:srgbClr val="FFFFFF"/>
                </a:solidFill>
              </a:rPr>
              <a:t>Студенты “Военмеха”, СПбГУ, СПбПУ (12 человек суммарно)</a:t>
            </a:r>
            <a:endParaRPr/>
          </a:p>
        </p:txBody>
      </p:sp>
      <p:pic>
        <p:nvPicPr>
          <p:cNvPr id="107" name="Google Shape;107;p16" descr="Рисунок 9"/>
          <p:cNvPicPr preferRelativeResize="0"/>
          <p:nvPr/>
        </p:nvPicPr>
        <p:blipFill rotWithShape="1">
          <a:blip r:embed="rId4">
            <a:alphaModFix/>
          </a:blip>
          <a:srcRect l="56242" t="40451" b="40449"/>
          <a:stretch/>
        </p:blipFill>
        <p:spPr>
          <a:xfrm rot="-5400000">
            <a:off x="413970" y="2009424"/>
            <a:ext cx="237708" cy="2377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82" y="0"/>
                </a:moveTo>
                <a:cubicBezTo>
                  <a:pt x="4818" y="0"/>
                  <a:pt x="0" y="4818"/>
                  <a:pt x="0" y="10782"/>
                </a:cubicBezTo>
                <a:cubicBezTo>
                  <a:pt x="0" y="16746"/>
                  <a:pt x="4818" y="21600"/>
                  <a:pt x="10782" y="21600"/>
                </a:cubicBezTo>
                <a:cubicBezTo>
                  <a:pt x="16746" y="21600"/>
                  <a:pt x="21600" y="16746"/>
                  <a:pt x="21600" y="10782"/>
                </a:cubicBezTo>
                <a:cubicBezTo>
                  <a:pt x="21600" y="4818"/>
                  <a:pt x="16746" y="0"/>
                  <a:pt x="1078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08" name="Google Shape;108;p16" descr="Рисунок 9"/>
          <p:cNvPicPr preferRelativeResize="0"/>
          <p:nvPr/>
        </p:nvPicPr>
        <p:blipFill rotWithShape="1">
          <a:blip r:embed="rId4">
            <a:alphaModFix/>
          </a:blip>
          <a:srcRect l="56242" t="40451" b="40449"/>
          <a:stretch/>
        </p:blipFill>
        <p:spPr>
          <a:xfrm rot="-5400000">
            <a:off x="4336957" y="2009424"/>
            <a:ext cx="237708" cy="2377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82" y="0"/>
                </a:moveTo>
                <a:cubicBezTo>
                  <a:pt x="4818" y="0"/>
                  <a:pt x="0" y="4818"/>
                  <a:pt x="0" y="10782"/>
                </a:cubicBezTo>
                <a:cubicBezTo>
                  <a:pt x="0" y="16746"/>
                  <a:pt x="4818" y="21600"/>
                  <a:pt x="10782" y="21600"/>
                </a:cubicBezTo>
                <a:cubicBezTo>
                  <a:pt x="16746" y="21600"/>
                  <a:pt x="21600" y="16746"/>
                  <a:pt x="21600" y="10782"/>
                </a:cubicBezTo>
                <a:cubicBezTo>
                  <a:pt x="21600" y="4818"/>
                  <a:pt x="16746" y="0"/>
                  <a:pt x="10782" y="0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09" name="Google Shape;109;p16"/>
          <p:cNvCxnSpPr/>
          <p:nvPr/>
        </p:nvCxnSpPr>
        <p:spPr>
          <a:xfrm>
            <a:off x="451068" y="3442918"/>
            <a:ext cx="6400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10" name="Google Shape;110;p16"/>
          <p:cNvSpPr txBox="1"/>
          <p:nvPr/>
        </p:nvSpPr>
        <p:spPr>
          <a:xfrm>
            <a:off x="413975" y="3570800"/>
            <a:ext cx="6437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ru">
                <a:solidFill>
                  <a:srgbClr val="FFFFFF"/>
                </a:solidFill>
              </a:rPr>
              <a:t>Ключевой инсайт: согласно Минфину, финансирование молодежных организаций в 2023 году выросло в 7 раз! </a:t>
            </a:r>
            <a:r>
              <a:rPr lang="ru" b="1">
                <a:solidFill>
                  <a:srgbClr val="FFFFFF"/>
                </a:solidFill>
              </a:rPr>
              <a:t>В определенный момент им потребуется единая площадка.</a:t>
            </a:r>
            <a:endParaRPr b="1"/>
          </a:p>
        </p:txBody>
      </p:sp>
      <p:pic>
        <p:nvPicPr>
          <p:cNvPr id="111" name="Google Shape;111;p16" descr="VK Mini Apps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6871" y="4375656"/>
            <a:ext cx="1197916" cy="22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6875" y="3911775"/>
            <a:ext cx="1197900" cy="1162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6143235" y="1149232"/>
            <a:ext cx="475200" cy="8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6848303" y="1149232"/>
            <a:ext cx="475200" cy="8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1350" y="138497"/>
            <a:ext cx="2048750" cy="455277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260176" y="257885"/>
            <a:ext cx="5678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ru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Как сервис решает задачи пользователя</a:t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307985" y="1403445"/>
            <a:ext cx="35004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ru" sz="1500" b="1">
                <a:solidFill>
                  <a:schemeClr val="lt1"/>
                </a:solidFill>
              </a:rPr>
              <a:t>Пользовательский флоу:</a:t>
            </a:r>
            <a:endParaRPr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Char char="•"/>
            </a:pPr>
            <a:r>
              <a:rPr lang="ru" sz="1000">
                <a:solidFill>
                  <a:schemeClr val="lt1"/>
                </a:solidFill>
              </a:rPr>
              <a:t>Пользователь создает “импульс”</a:t>
            </a:r>
            <a:endParaRPr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Char char="•"/>
            </a:pPr>
            <a:r>
              <a:rPr lang="ru" sz="1000">
                <a:solidFill>
                  <a:schemeClr val="lt1"/>
                </a:solidFill>
              </a:rPr>
              <a:t>“Импульс” попадает в Ленту другим пользователям</a:t>
            </a:r>
            <a:endParaRPr sz="1000">
              <a:solidFill>
                <a:schemeClr val="lt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Char char="•"/>
            </a:pPr>
            <a:r>
              <a:rPr lang="ru" sz="1000">
                <a:solidFill>
                  <a:schemeClr val="lt1"/>
                </a:solidFill>
              </a:rPr>
              <a:t>Пользователи подают заявку в “Импульсы”</a:t>
            </a:r>
            <a:endParaRPr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Char char="•"/>
            </a:pPr>
            <a:r>
              <a:rPr lang="ru" sz="1000">
                <a:solidFill>
                  <a:schemeClr val="lt1"/>
                </a:solidFill>
              </a:rPr>
              <a:t>Основатель “импульса” их одобряет</a:t>
            </a:r>
            <a:endParaRPr sz="1000">
              <a:solidFill>
                <a:schemeClr val="lt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Char char="•"/>
            </a:pPr>
            <a:r>
              <a:rPr lang="ru" sz="1000">
                <a:solidFill>
                  <a:schemeClr val="lt1"/>
                </a:solidFill>
              </a:rPr>
              <a:t>Новые участники попадают в “импульс” и получают контакты для дальнейшей коммуникации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ru" sz="1500" b="1">
                <a:solidFill>
                  <a:srgbClr val="FFFFFF"/>
                </a:solidFill>
              </a:rPr>
              <a:t>Ф</a:t>
            </a: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ичи: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Font typeface="Arial"/>
              <a:buChar char="•"/>
            </a:pPr>
            <a:r>
              <a:rPr lang="ru" sz="1000">
                <a:solidFill>
                  <a:srgbClr val="FFFFFF"/>
                </a:solidFill>
              </a:rPr>
              <a:t>Push-уведомления на основные события  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Font typeface="Arial"/>
              <a:buChar char="•"/>
            </a:pPr>
            <a:r>
              <a:rPr lang="ru" sz="1000">
                <a:solidFill>
                  <a:srgbClr val="FFFFFF"/>
                </a:solidFill>
              </a:rPr>
              <a:t>Нейронка, проверяющая контент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7768214" y="3793887"/>
            <a:ext cx="1497900" cy="1497900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>
            <a:noFill/>
          </a:ln>
          <a:effectLst>
            <a:outerShdw blurRad="635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17" descr="VK Mini Apps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6871" y="4691281"/>
            <a:ext cx="1197916" cy="22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9800" y="3909875"/>
            <a:ext cx="1294200" cy="125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4574" y="404600"/>
            <a:ext cx="2048750" cy="45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72372" y="1053100"/>
            <a:ext cx="1808700" cy="40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 descr="Mask group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576378">
            <a:off x="1445369" y="-553814"/>
            <a:ext cx="9927626" cy="642267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251418" y="253068"/>
            <a:ext cx="567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ru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Монетизация</a:t>
            </a:r>
            <a:endParaRPr/>
          </a:p>
        </p:txBody>
      </p:sp>
      <p:sp>
        <p:nvSpPr>
          <p:cNvPr id="133" name="Google Shape;133;p18"/>
          <p:cNvSpPr txBox="1"/>
          <p:nvPr/>
        </p:nvSpPr>
        <p:spPr>
          <a:xfrm>
            <a:off x="243616" y="1439197"/>
            <a:ext cx="35004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ru" sz="1500" b="1">
                <a:solidFill>
                  <a:srgbClr val="FFFFFF"/>
                </a:solidFill>
              </a:rPr>
              <a:t>На данный момент планируем реализовать эти способы</a:t>
            </a: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500" b="1">
              <a:solidFill>
                <a:srgbClr val="FFFFFF"/>
              </a:solidFill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Font typeface="Arial"/>
              <a:buChar char="•"/>
            </a:pPr>
            <a:r>
              <a:rPr lang="ru" sz="1000">
                <a:solidFill>
                  <a:srgbClr val="FFFFFF"/>
                </a:solidFill>
              </a:rPr>
              <a:t>Платное продвижение в импульсах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Font typeface="Arial"/>
              <a:buChar char="•"/>
            </a:pPr>
            <a:r>
              <a:rPr lang="ru" sz="1000">
                <a:solidFill>
                  <a:srgbClr val="FFFFFF"/>
                </a:solidFill>
              </a:rPr>
              <a:t>Подписки для организаций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Font typeface="Arial"/>
              <a:buChar char="•"/>
            </a:pPr>
            <a:r>
              <a:rPr lang="ru" sz="1000">
                <a:solidFill>
                  <a:srgbClr val="FFFFFF"/>
                </a:solidFill>
              </a:rPr>
              <a:t>Получение грантов*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7768214" y="3793887"/>
            <a:ext cx="1497900" cy="1497900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>
            <a:noFill/>
          </a:ln>
          <a:effectLst>
            <a:outerShdw blurRad="635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8" descr="qr31242562.png"/>
          <p:cNvPicPr preferRelativeResize="0"/>
          <p:nvPr/>
        </p:nvPicPr>
        <p:blipFill rotWithShape="1">
          <a:blip r:embed="rId5">
            <a:alphaModFix/>
          </a:blip>
          <a:srcRect l="9296" t="9468" r="9296" b="9460"/>
          <a:stretch/>
        </p:blipFill>
        <p:spPr>
          <a:xfrm>
            <a:off x="7905825" y="3904948"/>
            <a:ext cx="1118460" cy="111386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5771662" y="1572869"/>
            <a:ext cx="24750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5250420" y="2657821"/>
            <a:ext cx="24750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38" name="Google Shape;138;p18" descr="VK Mini Apps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6871" y="4691281"/>
            <a:ext cx="1197916" cy="22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4500" y="115599"/>
            <a:ext cx="1993196" cy="13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4503" y="1756175"/>
            <a:ext cx="1993201" cy="126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04286" y="3333500"/>
            <a:ext cx="2633412" cy="11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/>
        </p:nvSpPr>
        <p:spPr>
          <a:xfrm>
            <a:off x="251418" y="258449"/>
            <a:ext cx="373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ru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Социальные механики и продвижение</a:t>
            </a:r>
            <a:endParaRPr/>
          </a:p>
        </p:txBody>
      </p:sp>
      <p:sp>
        <p:nvSpPr>
          <p:cNvPr id="147" name="Google Shape;147;p19"/>
          <p:cNvSpPr txBox="1"/>
          <p:nvPr/>
        </p:nvSpPr>
        <p:spPr>
          <a:xfrm>
            <a:off x="312728" y="1296992"/>
            <a:ext cx="433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Пользователи делятся мини-приложением или контентом из него через: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Font typeface="Arial"/>
              <a:buChar char="•"/>
            </a:pPr>
            <a:r>
              <a:rPr lang="ru" sz="1000">
                <a:solidFill>
                  <a:srgbClr val="FFFFFF"/>
                </a:solidFill>
              </a:rPr>
              <a:t>Кнопка “Поделиться импульсом”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Font typeface="Arial"/>
              <a:buChar char="•"/>
            </a:pPr>
            <a:r>
              <a:rPr lang="ru" sz="1000">
                <a:solidFill>
                  <a:srgbClr val="FFFFFF"/>
                </a:solidFill>
              </a:rPr>
              <a:t>Фича “Порекомендовать приложение”</a:t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7768214" y="3793887"/>
            <a:ext cx="1497900" cy="1497900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>
            <a:noFill/>
          </a:ln>
          <a:effectLst>
            <a:outerShdw blurRad="635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19" descr="qr31242562.png"/>
          <p:cNvPicPr preferRelativeResize="0"/>
          <p:nvPr/>
        </p:nvPicPr>
        <p:blipFill rotWithShape="1">
          <a:blip r:embed="rId4">
            <a:alphaModFix/>
          </a:blip>
          <a:srcRect l="9296" t="9468" r="9296" b="9460"/>
          <a:stretch/>
        </p:blipFill>
        <p:spPr>
          <a:xfrm>
            <a:off x="7905825" y="3904948"/>
            <a:ext cx="1118460" cy="111386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/>
        </p:nvSpPr>
        <p:spPr>
          <a:xfrm>
            <a:off x="308349" y="2644356"/>
            <a:ext cx="3500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Также для продвижения используем: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Font typeface="Arial"/>
              <a:buChar char="•"/>
            </a:pPr>
            <a:r>
              <a:rPr lang="ru" sz="1000">
                <a:solidFill>
                  <a:srgbClr val="FFFFFF"/>
                </a:solidFill>
              </a:rPr>
              <a:t>Группу ВК</a:t>
            </a:r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3020125" y="2644350"/>
            <a:ext cx="1986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Точки входа в сервис: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Font typeface="Arial"/>
              <a:buChar char="•"/>
            </a:pPr>
            <a:r>
              <a:rPr lang="ru" sz="1000">
                <a:solidFill>
                  <a:srgbClr val="FFFFFF"/>
                </a:solidFill>
              </a:rPr>
              <a:t>Репосты импульсов</a:t>
            </a:r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612" y="152400"/>
            <a:ext cx="217741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 descr="VK Mini Apps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6871" y="4691281"/>
            <a:ext cx="1197916" cy="225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/>
        </p:nvSpPr>
        <p:spPr>
          <a:xfrm>
            <a:off x="260176" y="253068"/>
            <a:ext cx="567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ru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Планы на будущее</a:t>
            </a:r>
            <a:endParaRPr/>
          </a:p>
        </p:txBody>
      </p:sp>
      <p:sp>
        <p:nvSpPr>
          <p:cNvPr id="159" name="Google Shape;159;p20"/>
          <p:cNvSpPr txBox="1"/>
          <p:nvPr/>
        </p:nvSpPr>
        <p:spPr>
          <a:xfrm>
            <a:off x="461625" y="1433917"/>
            <a:ext cx="3500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Реализуем в первую очередь: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Font typeface="Arial"/>
              <a:buChar char="•"/>
            </a:pPr>
            <a:r>
              <a:rPr lang="ru" sz="1000">
                <a:solidFill>
                  <a:srgbClr val="FFFFFF"/>
                </a:solidFill>
              </a:rPr>
              <a:t>Система рекомендаций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Font typeface="Arial"/>
              <a:buChar char="•"/>
            </a:pPr>
            <a:r>
              <a:rPr lang="ru" sz="1000">
                <a:solidFill>
                  <a:srgbClr val="FFFFFF"/>
                </a:solidFill>
              </a:rPr>
              <a:t>Аккаунты для сообществ</a:t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461625" y="2833899"/>
            <a:ext cx="35004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Каналы продвижения: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Font typeface="Arial"/>
              <a:buChar char="•"/>
            </a:pPr>
            <a:r>
              <a:rPr lang="ru" sz="1000">
                <a:solidFill>
                  <a:srgbClr val="FFFFFF"/>
                </a:solidFill>
              </a:rPr>
              <a:t>VK-реклама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Font typeface="Arial"/>
              <a:buChar char="•"/>
            </a:pPr>
            <a:r>
              <a:rPr lang="ru" sz="1000">
                <a:solidFill>
                  <a:srgbClr val="FFFFFF"/>
                </a:solidFill>
              </a:rPr>
              <a:t>Коллаборации с возможными партнерами 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34FF"/>
              </a:buClr>
              <a:buSzPts val="1000"/>
              <a:buFont typeface="Arial"/>
              <a:buChar char="•"/>
            </a:pPr>
            <a:r>
              <a:rPr lang="ru" sz="1000">
                <a:solidFill>
                  <a:srgbClr val="FFFFFF"/>
                </a:solidFill>
              </a:rPr>
              <a:t>“Партизанский” маркетинг</a:t>
            </a: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7768214" y="3793887"/>
            <a:ext cx="1497900" cy="1497900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>
            <a:noFill/>
          </a:ln>
          <a:effectLst>
            <a:outerShdw blurRad="635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20" descr="qr31242562.png"/>
          <p:cNvPicPr preferRelativeResize="0"/>
          <p:nvPr/>
        </p:nvPicPr>
        <p:blipFill rotWithShape="1">
          <a:blip r:embed="rId4">
            <a:alphaModFix/>
          </a:blip>
          <a:srcRect l="9296" t="9468" r="9296" b="9460"/>
          <a:stretch/>
        </p:blipFill>
        <p:spPr>
          <a:xfrm>
            <a:off x="7905825" y="3904948"/>
            <a:ext cx="1118460" cy="1113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 descr="VK Mini Apps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6871" y="4691281"/>
            <a:ext cx="1197916" cy="225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Microsoft Office PowerPoint</Application>
  <PresentationFormat>Экран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Play</vt:lpstr>
      <vt:lpstr>Caveat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Phil</cp:lastModifiedBy>
  <cp:revision>1</cp:revision>
  <dcterms:modified xsi:type="dcterms:W3CDTF">2025-11-03T23:11:45Z</dcterms:modified>
</cp:coreProperties>
</file>